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61" r:id="rId4"/>
    <p:sldId id="272" r:id="rId5"/>
    <p:sldId id="274" r:id="rId6"/>
    <p:sldId id="273" r:id="rId7"/>
    <p:sldId id="264" r:id="rId8"/>
    <p:sldId id="265" r:id="rId9"/>
    <p:sldId id="263" r:id="rId10"/>
    <p:sldId id="262" r:id="rId11"/>
    <p:sldId id="268" r:id="rId12"/>
    <p:sldId id="267" r:id="rId13"/>
    <p:sldId id="269" r:id="rId14"/>
    <p:sldId id="275" r:id="rId15"/>
    <p:sldId id="27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34555" autoAdjust="0"/>
    <p:restoredTop sz="97521" autoAdjust="0"/>
  </p:normalViewPr>
  <p:slideViewPr>
    <p:cSldViewPr snapToGrid="0" snapToObjects="1">
      <p:cViewPr>
        <p:scale>
          <a:sx n="103" d="100"/>
          <a:sy n="103" d="100"/>
        </p:scale>
        <p:origin x="-58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65A2E-8707-844E-B678-B96945130A69}" type="datetimeFigureOut">
              <a:rPr lang="en-US" smtClean="0"/>
              <a:t>10/29/15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6BBF19-DE63-1D4D-8656-5CDF4F029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3717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34EB13-7485-CD49-8268-4309E7084294}" type="datetimeFigureOut">
              <a:rPr lang="en-US" smtClean="0"/>
              <a:t>10/29/15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9A91A-3DB5-9340-A1E9-0DDEC909DA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1610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9A91A-3DB5-9340-A1E9-0DDEC909DA0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751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82C90C3-D3AD-F440-A1A9-A9F01C7648F9}" type="datetime1">
              <a:rPr lang="en-US" smtClean="0"/>
              <a:t>10/29/15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E4312-A9EE-D74B-8FD6-DECDED2E8539}" type="datetime1">
              <a:rPr lang="en-US" smtClean="0"/>
              <a:t>10/29/15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FF94F-2381-6D4D-B652-827EA8F836A9}" type="datetime1">
              <a:rPr lang="en-US" smtClean="0"/>
              <a:t>10/29/15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DB6B2-1FDC-0E42-B1C1-292F1FE59820}" type="datetime1">
              <a:rPr lang="en-US" smtClean="0"/>
              <a:t>10/29/15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B4817-6AFB-484B-B7B3-061D6E671659}" type="datetime1">
              <a:rPr lang="en-US" smtClean="0"/>
              <a:t>10/29/15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F1F36-EF9B-C448-B72C-8E05D34FCBF9}" type="datetime1">
              <a:rPr lang="en-US" smtClean="0"/>
              <a:t>10/29/15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2E56-ADE6-6E45-B6BA-9CBD38996997}" type="datetime1">
              <a:rPr lang="en-US" smtClean="0"/>
              <a:t>10/29/15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3867D573-EE25-A24F-8207-9E36D56854E4}" type="datetime1">
              <a:rPr lang="en-US" smtClean="0"/>
              <a:t>10/29/15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1DB96-AF97-9C49-B3F6-84B1C8FDB5D6}" type="datetime1">
              <a:rPr lang="en-US" smtClean="0"/>
              <a:t>10/29/15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6E4DA-B7C5-F947-BBCF-C1E14134E149}" type="datetime1">
              <a:rPr lang="en-US" smtClean="0"/>
              <a:t>10/29/15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9BB0-76F9-ED43-96F3-978F7E2B3EB5}" type="datetime1">
              <a:rPr lang="en-US" smtClean="0"/>
              <a:t>10/29/15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8024-FE99-F64F-A1BA-6CF27410AE53}" type="datetime1">
              <a:rPr lang="en-US" smtClean="0"/>
              <a:t>10/29/15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E219-C6CD-BA4B-A67E-D9F6D90A2388}" type="datetime1">
              <a:rPr lang="en-US" smtClean="0"/>
              <a:t>10/29/15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E2D4-4ACE-E54D-8C24-68D3F5A843CF}" type="datetime1">
              <a:rPr lang="en-US" smtClean="0"/>
              <a:t>10/29/15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292F8C60-F541-054C-9457-83F10B75E3B7}" type="datetime1">
              <a:rPr lang="en-US" smtClean="0"/>
              <a:t>10/29/15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Studying Photon structure at EIC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Xiaoxuan Chu</a:t>
            </a:r>
          </a:p>
          <a:p>
            <a:r>
              <a:rPr lang="en-US" b="1" dirty="0" err="1"/>
              <a:t>e</a:t>
            </a:r>
            <a:r>
              <a:rPr lang="en-US" b="1" dirty="0" err="1" smtClean="0"/>
              <a:t>ic_tf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1261-7621-DC4B-A147-2F82CC2C6467}" type="datetime1">
              <a:rPr lang="en-US" smtClean="0"/>
              <a:t>10/29/15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215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IC_eta_res_dir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351" y="1948329"/>
            <a:ext cx="3351982" cy="2270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Separation of resolved/direct contributions</a:t>
            </a:r>
            <a:endParaRPr lang="en-US" dirty="0"/>
          </a:p>
        </p:txBody>
      </p:sp>
      <p:pic>
        <p:nvPicPr>
          <p:cNvPr id="7" name="Picture 1" descr="eta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70" y="1948329"/>
            <a:ext cx="3352800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05647" y="1763663"/>
            <a:ext cx="2211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Dihadron</a:t>
            </a:r>
            <a:r>
              <a:rPr lang="en-US" dirty="0" smtClean="0"/>
              <a:t> method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80635" y="1763663"/>
            <a:ext cx="2211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Dijet method</a:t>
            </a:r>
            <a:endParaRPr lang="en-US" dirty="0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566270" y="4717863"/>
            <a:ext cx="80960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algn="l"/>
            <a:r>
              <a:rPr lang="en-US" sz="1800" dirty="0"/>
              <a:t>    For  both methods:</a:t>
            </a:r>
          </a:p>
          <a:p>
            <a:pPr algn="l"/>
            <a:r>
              <a:rPr lang="en-US" sz="1800" dirty="0"/>
              <a:t>  - At positive </a:t>
            </a:r>
            <a:r>
              <a:rPr lang="en-US" sz="1800" dirty="0" err="1"/>
              <a:t>η</a:t>
            </a:r>
            <a:r>
              <a:rPr lang="en-US" sz="1800" baseline="-25000" dirty="0" err="1"/>
              <a:t>LAB</a:t>
            </a:r>
            <a:r>
              <a:rPr lang="en-US" sz="1800" dirty="0" smtClean="0"/>
              <a:t>, </a:t>
            </a:r>
            <a:r>
              <a:rPr lang="en-US" sz="1800" dirty="0" err="1" smtClean="0"/>
              <a:t>especailly</a:t>
            </a:r>
            <a:r>
              <a:rPr lang="en-US" sz="1800" dirty="0" smtClean="0"/>
              <a:t> </a:t>
            </a:r>
            <a:r>
              <a:rPr lang="en-US" sz="1800" dirty="0" err="1"/>
              <a:t>η</a:t>
            </a:r>
            <a:r>
              <a:rPr lang="en-US" sz="1800" baseline="-25000" dirty="0" err="1"/>
              <a:t>LAB</a:t>
            </a:r>
            <a:r>
              <a:rPr lang="en-US" sz="1800" dirty="0"/>
              <a:t>&gt;2, the cross section is dominated by </a:t>
            </a:r>
            <a:endParaRPr lang="en-US" sz="1800" dirty="0" smtClean="0"/>
          </a:p>
          <a:p>
            <a:pPr algn="l"/>
            <a:r>
              <a:rPr lang="en-US" sz="1800" dirty="0"/>
              <a:t> </a:t>
            </a:r>
            <a:r>
              <a:rPr lang="en-US" sz="1800" dirty="0" smtClean="0"/>
              <a:t>   resolved </a:t>
            </a:r>
            <a:r>
              <a:rPr lang="en-US" sz="1800" dirty="0"/>
              <a:t>process.</a:t>
            </a:r>
          </a:p>
          <a:p>
            <a:pPr algn="l"/>
            <a:r>
              <a:rPr lang="en-US" sz="1800" dirty="0"/>
              <a:t>  - Direct contributions for cross section dominates at negative </a:t>
            </a:r>
            <a:r>
              <a:rPr lang="en-US" sz="1800" dirty="0" err="1"/>
              <a:t>η</a:t>
            </a:r>
            <a:r>
              <a:rPr lang="en-US" sz="1800" baseline="-25000" dirty="0" err="1"/>
              <a:t>LAB</a:t>
            </a:r>
            <a:r>
              <a:rPr lang="en-US" sz="1800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43FE-1073-004B-B8F9-5830A8F1BAC3}" type="datetime1">
              <a:rPr lang="en-US" smtClean="0"/>
              <a:t>10/29/15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490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Reconstruct </a:t>
            </a:r>
            <a:r>
              <a:rPr lang="en-US" dirty="0" err="1"/>
              <a:t>x</a:t>
            </a:r>
            <a:r>
              <a:rPr lang="en-US" baseline="-25000" dirty="0" err="1"/>
              <a:t>γ</a:t>
            </a:r>
            <a:r>
              <a:rPr lang="en-US" dirty="0"/>
              <a:t> measurement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05647" y="1763663"/>
            <a:ext cx="2211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Dihadron</a:t>
            </a:r>
            <a:r>
              <a:rPr lang="en-US" dirty="0" smtClean="0"/>
              <a:t> method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80635" y="1763663"/>
            <a:ext cx="2211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Dijet method</a:t>
            </a:r>
            <a:endParaRPr lang="en-US" dirty="0"/>
          </a:p>
        </p:txBody>
      </p:sp>
      <p:pic>
        <p:nvPicPr>
          <p:cNvPr id="3" name="Picture 2" descr="h_pt1_pt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30" y="2132995"/>
            <a:ext cx="3630706" cy="2458891"/>
          </a:xfrm>
          <a:prstGeom prst="rect">
            <a:avLst/>
          </a:prstGeom>
        </p:spPr>
      </p:pic>
      <p:pic>
        <p:nvPicPr>
          <p:cNvPr id="11" name="Picture 10" descr="Screen Shot 2015-04-20 at 9.28.3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20" y="4828929"/>
            <a:ext cx="3733800" cy="635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EIC_jets_pt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634" y="2132995"/>
            <a:ext cx="3630707" cy="245889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4EE56-C450-1E4F-9BD3-1B4739CFADE7}" type="datetime1">
              <a:rPr lang="en-US" smtClean="0"/>
              <a:t>10/29/15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534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ic_xrec_xgamma_meanfi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308" y="4047027"/>
            <a:ext cx="3213848" cy="2176574"/>
          </a:xfrm>
          <a:prstGeom prst="rect">
            <a:avLst/>
          </a:prstGeom>
        </p:spPr>
      </p:pic>
      <p:pic>
        <p:nvPicPr>
          <p:cNvPr id="8" name="Picture 7" descr="EIC_xgamma_xrec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308" y="1961169"/>
            <a:ext cx="3213063" cy="21760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113" y="4002740"/>
            <a:ext cx="3290887" cy="2228749"/>
          </a:xfrm>
          <a:prstGeom prst="rect">
            <a:avLst/>
          </a:prstGeom>
        </p:spPr>
      </p:pic>
      <p:pic>
        <p:nvPicPr>
          <p:cNvPr id="12" name="Picture 17" descr="h_xgamma_xrec_2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961169"/>
            <a:ext cx="3213847" cy="2176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Reconstruct </a:t>
            </a:r>
            <a:r>
              <a:rPr lang="en-US" dirty="0" err="1"/>
              <a:t>x</a:t>
            </a:r>
            <a:r>
              <a:rPr lang="en-US" baseline="-25000" dirty="0" err="1"/>
              <a:t>γ</a:t>
            </a:r>
            <a:r>
              <a:rPr lang="en-US" dirty="0"/>
              <a:t> measurement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05647" y="1763663"/>
            <a:ext cx="2211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Dihadron</a:t>
            </a:r>
            <a:r>
              <a:rPr lang="en-US" dirty="0" smtClean="0"/>
              <a:t> method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80635" y="1763663"/>
            <a:ext cx="2211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Dijet method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2546-7FF1-9B4C-996D-081F7BE9A00B}" type="datetime1">
              <a:rPr lang="en-US" smtClean="0"/>
              <a:t>10/29/15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883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jet_dihadron_xgammacu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222" y="3676952"/>
            <a:ext cx="3524777" cy="2387150"/>
          </a:xfrm>
          <a:prstGeom prst="rect">
            <a:avLst/>
          </a:prstGeom>
        </p:spPr>
      </p:pic>
      <p:pic>
        <p:nvPicPr>
          <p:cNvPr id="3" name="Picture 2" descr="EIC_xgamma_res_dir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95" y="1886466"/>
            <a:ext cx="2994998" cy="2028358"/>
          </a:xfrm>
          <a:prstGeom prst="rect">
            <a:avLst/>
          </a:prstGeom>
        </p:spPr>
      </p:pic>
      <p:pic>
        <p:nvPicPr>
          <p:cNvPr id="5" name="Picture 4" descr="elke2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54" y="1886466"/>
            <a:ext cx="2994997" cy="20283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Reconstruct </a:t>
            </a:r>
            <a:r>
              <a:rPr lang="en-US" dirty="0" err="1"/>
              <a:t>x</a:t>
            </a:r>
            <a:r>
              <a:rPr lang="en-US" baseline="-25000" dirty="0" err="1"/>
              <a:t>γ</a:t>
            </a:r>
            <a:r>
              <a:rPr lang="en-US" dirty="0"/>
              <a:t> measurement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05647" y="1763663"/>
            <a:ext cx="2211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Dihadron</a:t>
            </a:r>
            <a:r>
              <a:rPr lang="en-US" dirty="0" smtClean="0"/>
              <a:t> method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80635" y="1763663"/>
            <a:ext cx="2211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Dijet method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05647" y="5978285"/>
            <a:ext cx="722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Dijet method </a:t>
            </a:r>
            <a:r>
              <a:rPr lang="en-US" smtClean="0"/>
              <a:t>shows better </a:t>
            </a:r>
            <a:r>
              <a:rPr lang="en-US" dirty="0" smtClean="0"/>
              <a:t>separation for resolved and direct photon. 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3"/>
            <a:endCxn id="4" idx="0"/>
          </p:cNvCxnSpPr>
          <p:nvPr/>
        </p:nvCxnSpPr>
        <p:spPr>
          <a:xfrm>
            <a:off x="3546751" y="2900645"/>
            <a:ext cx="786860" cy="7763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3" idx="1"/>
            <a:endCxn id="4" idx="0"/>
          </p:cNvCxnSpPr>
          <p:nvPr/>
        </p:nvCxnSpPr>
        <p:spPr>
          <a:xfrm flipH="1">
            <a:off x="4333611" y="2900645"/>
            <a:ext cx="695684" cy="7763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B2E87-0898-B641-87DB-5DAFF30872FE}" type="datetime1">
              <a:rPr lang="en-US" smtClean="0"/>
              <a:t>10/29/15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692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momentum distribution of </a:t>
            </a:r>
            <a:r>
              <a:rPr lang="en-US" dirty="0" err="1" smtClean="0"/>
              <a:t>parton</a:t>
            </a:r>
            <a:r>
              <a:rPr lang="en-US" dirty="0" smtClean="0"/>
              <a:t> content for photon side</a:t>
            </a:r>
          </a:p>
          <a:p>
            <a:r>
              <a:rPr lang="en-US" dirty="0" smtClean="0"/>
              <a:t>In resolved process, different types of </a:t>
            </a:r>
            <a:r>
              <a:rPr lang="en-US" dirty="0" err="1" smtClean="0"/>
              <a:t>partons</a:t>
            </a:r>
            <a:r>
              <a:rPr lang="en-US" dirty="0" smtClean="0"/>
              <a:t>(q/g) of photon will effect the particle type inside the jets or particle’s transfer momentum?</a:t>
            </a:r>
          </a:p>
          <a:p>
            <a:r>
              <a:rPr lang="en-US" dirty="0" smtClean="0"/>
              <a:t>Six types of resolved process: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sz="2000" dirty="0" err="1" smtClean="0"/>
              <a:t>qq-qq</a:t>
            </a:r>
            <a:r>
              <a:rPr lang="en-US" sz="2000" dirty="0" smtClean="0"/>
              <a:t>, </a:t>
            </a:r>
            <a:r>
              <a:rPr lang="en-US" sz="2000" dirty="0" err="1" smtClean="0"/>
              <a:t>qqbar-qqbar</a:t>
            </a:r>
            <a:r>
              <a:rPr lang="en-US" sz="2000" dirty="0" smtClean="0"/>
              <a:t>, </a:t>
            </a:r>
            <a:r>
              <a:rPr lang="en-US" sz="2000" dirty="0" err="1" smtClean="0"/>
              <a:t>gq-gq</a:t>
            </a:r>
            <a:r>
              <a:rPr lang="en-US" sz="2000" dirty="0" smtClean="0"/>
              <a:t>…...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different process lead to different jets?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2E56-ADE6-6E45-B6BA-9CBD38996997}" type="datetime1">
              <a:rPr lang="en-US" smtClean="0"/>
              <a:t>10/29/15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551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Back </a:t>
            </a:r>
            <a:r>
              <a:rPr lang="en-US" altLang="zh-CN" dirty="0" err="1" smtClean="0"/>
              <a:t>up:</a:t>
            </a:r>
            <a:r>
              <a:rPr lang="en-US" dirty="0" err="1" smtClean="0"/>
              <a:t>Photon</a:t>
            </a:r>
            <a:r>
              <a:rPr lang="en-US" dirty="0" smtClean="0"/>
              <a:t> structure on </a:t>
            </a:r>
            <a:br>
              <a:rPr lang="en-US" dirty="0" smtClean="0"/>
            </a:br>
            <a:r>
              <a:rPr lang="en-US" dirty="0" smtClean="0"/>
              <a:t>EIC simulations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3534" y="1671230"/>
            <a:ext cx="2500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Generation: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027522"/>
              </p:ext>
            </p:extLst>
          </p:nvPr>
        </p:nvGraphicFramePr>
        <p:xfrm>
          <a:off x="323534" y="2040562"/>
          <a:ext cx="2306113" cy="4266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6113"/>
              </a:tblGrid>
              <a:tr h="342486">
                <a:tc>
                  <a:txBody>
                    <a:bodyPr/>
                    <a:lstStyle/>
                    <a:p>
                      <a:r>
                        <a:rPr lang="en-US" dirty="0" smtClean="0"/>
                        <a:t>Photon PDF set</a:t>
                      </a:r>
                      <a:endParaRPr lang="en-US" dirty="0"/>
                    </a:p>
                  </a:txBody>
                  <a:tcPr/>
                </a:tc>
              </a:tr>
              <a:tr h="342486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DO-G LO</a:t>
                      </a:r>
                      <a:endParaRPr lang="en-US" dirty="0"/>
                    </a:p>
                  </a:txBody>
                  <a:tcPr/>
                </a:tc>
              </a:tr>
              <a:tr h="59935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LAC-G/GAL-G LO 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42486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GS-G LO</a:t>
                      </a:r>
                      <a:endParaRPr lang="en-US" dirty="0"/>
                    </a:p>
                  </a:txBody>
                  <a:tcPr/>
                </a:tc>
              </a:tr>
              <a:tr h="342486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GS-G-96 LO</a:t>
                      </a:r>
                      <a:endParaRPr lang="en-US" dirty="0"/>
                    </a:p>
                  </a:txBody>
                  <a:tcPr/>
                </a:tc>
              </a:tr>
              <a:tr h="59935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GRV-G/GRS-G LO</a:t>
                      </a:r>
                      <a:endParaRPr lang="en-US" dirty="0"/>
                    </a:p>
                  </a:txBody>
                  <a:tcPr/>
                </a:tc>
              </a:tr>
              <a:tr h="59935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rgbClr val="FF41F9"/>
                          </a:solidFill>
                          <a:latin typeface="+mn-lt"/>
                          <a:ea typeface="+mn-ea"/>
                          <a:cs typeface="+mn-cs"/>
                        </a:rPr>
                        <a:t>ACFGP/AFG-G NLO</a:t>
                      </a:r>
                      <a:endParaRPr lang="en-US" dirty="0">
                        <a:solidFill>
                          <a:srgbClr val="FF41F9"/>
                        </a:solidFill>
                      </a:endParaRPr>
                    </a:p>
                  </a:txBody>
                  <a:tcPr/>
                </a:tc>
              </a:tr>
              <a:tr h="342486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WHIT-G LO</a:t>
                      </a:r>
                      <a:endParaRPr lang="en-US" dirty="0"/>
                    </a:p>
                  </a:txBody>
                  <a:tcPr/>
                </a:tc>
              </a:tr>
              <a:tr h="59935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rgbClr val="3EB96E"/>
                          </a:solidFill>
                          <a:latin typeface="+mn-lt"/>
                          <a:ea typeface="+mn-ea"/>
                          <a:cs typeface="+mn-cs"/>
                        </a:rPr>
                        <a:t>SAS-G(v1/v2) LO</a:t>
                      </a:r>
                      <a:endParaRPr lang="en-US" dirty="0">
                        <a:solidFill>
                          <a:srgbClr val="3EB96E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 descr="Screen Shot 2015-06-24 at 2.40.2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266" y="1776809"/>
            <a:ext cx="5720892" cy="453068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4206-94D9-CB4D-A4C6-64AFFE7B01B2}" type="datetime1">
              <a:rPr lang="en-US" smtClean="0"/>
              <a:t>10/29/15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30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782838"/>
            <a:ext cx="7345363" cy="431316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Introduction of former work on photon structure</a:t>
            </a:r>
          </a:p>
          <a:p>
            <a:r>
              <a:rPr lang="en-US" dirty="0" smtClean="0"/>
              <a:t>Photon structure on EIC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2000" dirty="0"/>
              <a:t> </a:t>
            </a:r>
            <a:r>
              <a:rPr lang="en-US" sz="2000" dirty="0" smtClean="0"/>
              <a:t> -Test for photon PDF set </a:t>
            </a:r>
            <a:endParaRPr lang="en-US" sz="2000" dirty="0"/>
          </a:p>
          <a:p>
            <a:pPr marL="0" indent="0">
              <a:buNone/>
            </a:pPr>
            <a:r>
              <a:rPr lang="en-US" dirty="0" smtClean="0"/>
              <a:t>      </a:t>
            </a:r>
            <a:r>
              <a:rPr lang="en-US" sz="2000" dirty="0"/>
              <a:t>-Measurements: </a:t>
            </a:r>
            <a:r>
              <a:rPr lang="en-US" sz="2000" dirty="0" err="1"/>
              <a:t>Dihadron</a:t>
            </a:r>
            <a:r>
              <a:rPr lang="en-US" sz="2000" dirty="0"/>
              <a:t>/Dijet</a:t>
            </a:r>
          </a:p>
          <a:p>
            <a:pPr marL="0" indent="0">
              <a:buNone/>
            </a:pPr>
            <a:r>
              <a:rPr lang="en-US" sz="2000" dirty="0"/>
              <a:t>       </a:t>
            </a:r>
            <a:r>
              <a:rPr lang="en-US" sz="2000" dirty="0" smtClean="0"/>
              <a:t>                           -</a:t>
            </a:r>
            <a:r>
              <a:rPr lang="en-US" sz="2000" dirty="0"/>
              <a:t>Separation of direct/resolved process</a:t>
            </a:r>
          </a:p>
          <a:p>
            <a:pPr marL="0" indent="0">
              <a:buNone/>
            </a:pPr>
            <a:r>
              <a:rPr lang="en-US" sz="2000" dirty="0"/>
              <a:t>      </a:t>
            </a:r>
            <a:r>
              <a:rPr lang="en-US" sz="2000" dirty="0" smtClean="0"/>
              <a:t>                            </a:t>
            </a:r>
            <a:r>
              <a:rPr lang="en-US" sz="2000" dirty="0"/>
              <a:t>-Reconstruct </a:t>
            </a:r>
            <a:r>
              <a:rPr lang="en-US" sz="2000" dirty="0" err="1" smtClean="0"/>
              <a:t>x</a:t>
            </a:r>
            <a:r>
              <a:rPr lang="en-US" sz="2000" baseline="-25000" dirty="0" err="1" smtClean="0"/>
              <a:t>γ</a:t>
            </a:r>
            <a:endParaRPr lang="en-US" sz="2000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7241-9FD4-9E4C-A04B-D14137C9B803}" type="datetime1">
              <a:rPr lang="en-US" smtClean="0"/>
              <a:t>10/29/15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786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Former work on photon structure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3135" y="3719111"/>
            <a:ext cx="22927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Phys</a:t>
            </a:r>
            <a:r>
              <a:rPr lang="en-US" sz="1000" dirty="0" smtClean="0"/>
              <a:t> </a:t>
            </a:r>
            <a:r>
              <a:rPr lang="en-US" sz="1000" dirty="0" err="1" smtClean="0"/>
              <a:t>Lett</a:t>
            </a:r>
            <a:r>
              <a:rPr lang="en-US" sz="1000" dirty="0" smtClean="0"/>
              <a:t> </a:t>
            </a:r>
            <a:r>
              <a:rPr lang="en-US" sz="1000" dirty="0"/>
              <a:t>B 322 (1994) 287-299 </a:t>
            </a:r>
          </a:p>
        </p:txBody>
      </p:sp>
      <p:pic>
        <p:nvPicPr>
          <p:cNvPr id="7" name="Picture 6" descr="Screen Shot 2015-09-08 at 4.16.4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520" y="1787539"/>
            <a:ext cx="3340523" cy="44608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0935" y="2011918"/>
            <a:ext cx="469508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Reconstructing 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γ</a:t>
            </a:r>
            <a:r>
              <a:rPr lang="en-US" dirty="0" smtClean="0"/>
              <a:t> provides a good way to separate direct/resolved contribution.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The comparison of the measured </a:t>
            </a:r>
            <a:r>
              <a:rPr lang="en-US" dirty="0" err="1" smtClean="0"/>
              <a:t>dijet</a:t>
            </a:r>
            <a:r>
              <a:rPr lang="en-US" dirty="0" smtClean="0"/>
              <a:t> cross section with QCD calculations provides information of </a:t>
            </a:r>
            <a:r>
              <a:rPr lang="en-US" dirty="0" err="1" smtClean="0"/>
              <a:t>parton</a:t>
            </a:r>
            <a:r>
              <a:rPr lang="en-US" dirty="0" smtClean="0"/>
              <a:t> densities in the photon.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88988" y="6125249"/>
            <a:ext cx="18541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Eur.Phys.J.C1(1998)97-107</a:t>
            </a:r>
            <a:endParaRPr lang="en-US" sz="1000" dirty="0"/>
          </a:p>
        </p:txBody>
      </p:sp>
      <p:pic>
        <p:nvPicPr>
          <p:cNvPr id="13" name="Content Placeholder 12" descr="Screen Shot 2015-10-12 at 3.00.50 PM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899" r="-15899"/>
          <a:stretch>
            <a:fillRect/>
          </a:stretch>
        </p:blipFill>
        <p:spPr>
          <a:xfrm>
            <a:off x="432299" y="3911387"/>
            <a:ext cx="4603221" cy="2464071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06079-9287-2D4A-9057-4E70AF8A5E83}" type="datetime1">
              <a:rPr lang="en-US" smtClean="0"/>
              <a:t>10/29/15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191001" y="3991430"/>
            <a:ext cx="15119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895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RA_xsectio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539" y="1691423"/>
            <a:ext cx="2875849" cy="4668502"/>
          </a:xfrm>
          <a:prstGeom prst="rect">
            <a:avLst/>
          </a:prstGeom>
        </p:spPr>
      </p:pic>
      <p:pic>
        <p:nvPicPr>
          <p:cNvPr id="5" name="Picture 4" descr="HERA_x_gamma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72" y="3481580"/>
            <a:ext cx="4160761" cy="28178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Photon PDF</a:t>
            </a:r>
            <a:r>
              <a:rPr lang="en-US" dirty="0" smtClean="0"/>
              <a:t> test(</a:t>
            </a:r>
            <a:r>
              <a:rPr lang="en-US" dirty="0" err="1" smtClean="0"/>
              <a:t>dijet</a:t>
            </a:r>
            <a:r>
              <a:rPr lang="en-US" dirty="0" smtClean="0"/>
              <a:t> method)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0571" y="1679328"/>
            <a:ext cx="3556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27GeV×820GeV</a:t>
            </a:r>
          </a:p>
          <a:p>
            <a:r>
              <a:rPr lang="en-US" dirty="0" smtClean="0"/>
              <a:t>0.2&lt;y&lt;0.83</a:t>
            </a:r>
          </a:p>
          <a:p>
            <a:r>
              <a:rPr lang="en-US" dirty="0" smtClean="0"/>
              <a:t>E</a:t>
            </a:r>
            <a:r>
              <a:rPr lang="en-US" baseline="30000" dirty="0" smtClean="0"/>
              <a:t>jet1</a:t>
            </a:r>
            <a:r>
              <a:rPr lang="en-US" baseline="-25000" dirty="0" smtClean="0"/>
              <a:t>T</a:t>
            </a:r>
            <a:r>
              <a:rPr lang="en-US" dirty="0" smtClean="0"/>
              <a:t>, E</a:t>
            </a:r>
            <a:r>
              <a:rPr lang="en-US" baseline="30000" dirty="0" smtClean="0"/>
              <a:t>jet2</a:t>
            </a:r>
            <a:r>
              <a:rPr lang="en-US" baseline="-25000" dirty="0" smtClean="0"/>
              <a:t>T</a:t>
            </a:r>
            <a:r>
              <a:rPr lang="en-US" dirty="0" smtClean="0"/>
              <a:t>&gt;7.5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E</a:t>
            </a:r>
            <a:r>
              <a:rPr lang="en-US" baseline="30000" dirty="0" smtClean="0"/>
              <a:t>jet1</a:t>
            </a:r>
            <a:r>
              <a:rPr lang="en-US" baseline="-25000" dirty="0" smtClean="0"/>
              <a:t>T</a:t>
            </a:r>
            <a:r>
              <a:rPr lang="en-US" dirty="0" smtClean="0"/>
              <a:t>+E</a:t>
            </a:r>
            <a:r>
              <a:rPr lang="en-US" baseline="30000" dirty="0" smtClean="0"/>
              <a:t>jet2</a:t>
            </a:r>
            <a:r>
              <a:rPr lang="en-US" baseline="-25000" dirty="0" smtClean="0"/>
              <a:t>T</a:t>
            </a:r>
            <a:r>
              <a:rPr lang="en-US" dirty="0" smtClean="0"/>
              <a:t>&gt;20GeV</a:t>
            </a:r>
          </a:p>
          <a:p>
            <a:r>
              <a:rPr lang="en-US" dirty="0" smtClean="0"/>
              <a:t>|E</a:t>
            </a:r>
            <a:r>
              <a:rPr lang="en-US" baseline="30000" dirty="0" smtClean="0"/>
              <a:t>jet1</a:t>
            </a:r>
            <a:r>
              <a:rPr lang="en-US" baseline="-25000" dirty="0" smtClean="0"/>
              <a:t>T</a:t>
            </a:r>
            <a:r>
              <a:rPr lang="en-US" dirty="0" smtClean="0"/>
              <a:t>-E</a:t>
            </a:r>
            <a:r>
              <a:rPr lang="en-US" baseline="30000" dirty="0" smtClean="0"/>
              <a:t>jet2</a:t>
            </a:r>
            <a:r>
              <a:rPr lang="en-US" baseline="-25000" dirty="0" smtClean="0"/>
              <a:t>T</a:t>
            </a:r>
            <a:r>
              <a:rPr lang="en-US" dirty="0" smtClean="0"/>
              <a:t>|/(</a:t>
            </a:r>
            <a:r>
              <a:rPr lang="en-US" dirty="0"/>
              <a:t>E</a:t>
            </a:r>
            <a:r>
              <a:rPr lang="en-US" baseline="30000" dirty="0"/>
              <a:t>jet1</a:t>
            </a:r>
            <a:r>
              <a:rPr lang="en-US" baseline="-25000" dirty="0"/>
              <a:t>T</a:t>
            </a:r>
            <a:r>
              <a:rPr lang="en-US" dirty="0"/>
              <a:t>+</a:t>
            </a:r>
            <a:r>
              <a:rPr lang="en-US" dirty="0" smtClean="0"/>
              <a:t>E</a:t>
            </a:r>
            <a:r>
              <a:rPr lang="en-US" baseline="30000" dirty="0" smtClean="0"/>
              <a:t>jet2</a:t>
            </a:r>
            <a:r>
              <a:rPr lang="en-US" baseline="-25000" dirty="0" smtClean="0"/>
              <a:t>T</a:t>
            </a:r>
            <a:r>
              <a:rPr lang="en-US" dirty="0" smtClean="0"/>
              <a:t>)&lt;0.25</a:t>
            </a:r>
          </a:p>
          <a:p>
            <a:r>
              <a:rPr lang="en-US" dirty="0" smtClean="0"/>
              <a:t>|</a:t>
            </a:r>
            <a:r>
              <a:rPr lang="en-US" dirty="0" err="1" smtClean="0"/>
              <a:t>Δη</a:t>
            </a:r>
            <a:r>
              <a:rPr lang="en-US" baseline="30000" dirty="0" err="1" smtClean="0"/>
              <a:t>jets</a:t>
            </a:r>
            <a:r>
              <a:rPr lang="en-US" dirty="0" smtClean="0"/>
              <a:t>|&lt;1</a:t>
            </a:r>
          </a:p>
          <a:p>
            <a:r>
              <a:rPr lang="en-US" dirty="0" smtClean="0"/>
              <a:t>0&lt;η</a:t>
            </a:r>
            <a:r>
              <a:rPr lang="en-US" baseline="30000" dirty="0" smtClean="0"/>
              <a:t>jet1</a:t>
            </a:r>
            <a:r>
              <a:rPr lang="en-US" dirty="0" smtClean="0"/>
              <a:t>+η</a:t>
            </a:r>
            <a:r>
              <a:rPr lang="en-US" baseline="30000" dirty="0" smtClean="0"/>
              <a:t>jet2</a:t>
            </a:r>
            <a:r>
              <a:rPr lang="en-US" dirty="0" smtClean="0"/>
              <a:t>&lt;4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7B575-C767-4E44-BCFC-CA23C2031136}" type="datetime1">
              <a:rPr lang="en-US" smtClean="0"/>
              <a:t>10/29/15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644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2E56-ADE6-6E45-B6BA-9CBD38996997}" type="datetime1">
              <a:rPr lang="en-US" smtClean="0"/>
              <a:t>10/29/15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55935" y="1448191"/>
            <a:ext cx="861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 descr="Screen Shot 2015-10-15 at 1.41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24" y="215505"/>
            <a:ext cx="6139266" cy="627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110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Photon PDF test(</a:t>
            </a:r>
            <a:r>
              <a:rPr lang="en-US" dirty="0" err="1" smtClean="0"/>
              <a:t>dijet</a:t>
            </a:r>
            <a:r>
              <a:rPr lang="en-US" dirty="0" smtClean="0"/>
              <a:t> method)</a:t>
            </a:r>
            <a:endParaRPr lang="en-US" dirty="0"/>
          </a:p>
        </p:txBody>
      </p:sp>
      <p:pic>
        <p:nvPicPr>
          <p:cNvPr id="3" name="Picture 2" descr="HERA_xrec_xgamma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68" y="2049815"/>
            <a:ext cx="4277804" cy="2897137"/>
          </a:xfrm>
          <a:prstGeom prst="rect">
            <a:avLst/>
          </a:prstGeom>
        </p:spPr>
      </p:pic>
      <p:pic>
        <p:nvPicPr>
          <p:cNvPr id="6" name="Picture 5" descr="HERA_xrec_xgamma_meanfit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472" y="2112699"/>
            <a:ext cx="4184952" cy="283425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68C1-31B6-E14B-AEEF-D8DBB81DCEFA}" type="datetime1">
              <a:rPr lang="en-US" smtClean="0"/>
              <a:t>10/29/15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230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Photon structure on </a:t>
            </a:r>
            <a:br>
              <a:rPr lang="en-US" dirty="0" smtClean="0"/>
            </a:br>
            <a:r>
              <a:rPr lang="en-US" dirty="0" smtClean="0"/>
              <a:t>EIC simulations</a:t>
            </a:r>
            <a:endParaRPr lang="en-US" dirty="0"/>
          </a:p>
        </p:txBody>
      </p:sp>
      <p:graphicFrame>
        <p:nvGraphicFramePr>
          <p:cNvPr id="3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6035653"/>
              </p:ext>
            </p:extLst>
          </p:nvPr>
        </p:nvGraphicFramePr>
        <p:xfrm>
          <a:off x="2285247" y="1855896"/>
          <a:ext cx="5848098" cy="4444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1575"/>
                <a:gridCol w="2486523"/>
              </a:tblGrid>
              <a:tr h="43228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Set</a:t>
                      </a:r>
                      <a:endParaRPr lang="en-US" sz="1600" dirty="0"/>
                    </a:p>
                  </a:txBody>
                  <a:tcPr/>
                </a:tc>
              </a:tr>
              <a:tr h="432283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Ee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 </a:t>
                      </a:r>
                      <a:r>
                        <a:rPr lang="en-US" sz="1600" dirty="0" err="1" smtClean="0"/>
                        <a:t>GeV</a:t>
                      </a:r>
                      <a:endParaRPr lang="en-US" sz="1600" dirty="0"/>
                    </a:p>
                  </a:txBody>
                  <a:tcPr/>
                </a:tc>
              </a:tr>
              <a:tr h="432283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Ep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250 </a:t>
                      </a:r>
                      <a:r>
                        <a:rPr lang="en-US" sz="1600" dirty="0" err="1" smtClean="0"/>
                        <a:t>GeV</a:t>
                      </a:r>
                      <a:endParaRPr lang="en-US" sz="1600" dirty="0"/>
                    </a:p>
                  </a:txBody>
                  <a:tcPr/>
                </a:tc>
              </a:tr>
              <a:tr h="43228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</a:t>
                      </a:r>
                      <a:r>
                        <a:rPr lang="en-US" sz="1600" baseline="300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r>
                        <a:rPr lang="en-US" sz="1600" baseline="30000" dirty="0" smtClean="0"/>
                        <a:t>-9</a:t>
                      </a:r>
                      <a:r>
                        <a:rPr lang="en-US" sz="1600" baseline="0" dirty="0" smtClean="0"/>
                        <a:t> - 10</a:t>
                      </a:r>
                      <a:endParaRPr lang="en-US" sz="1600" dirty="0"/>
                    </a:p>
                  </a:txBody>
                  <a:tcPr/>
                </a:tc>
              </a:tr>
              <a:tr h="43228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r>
                        <a:rPr lang="en-US" sz="1600" baseline="30000" dirty="0" smtClean="0"/>
                        <a:t>-9  </a:t>
                      </a:r>
                      <a:r>
                        <a:rPr lang="en-US" sz="1600" baseline="0" dirty="0" smtClean="0"/>
                        <a:t>- 0.99</a:t>
                      </a:r>
                      <a:endParaRPr lang="en-US" sz="1600" dirty="0"/>
                    </a:p>
                  </a:txBody>
                  <a:tcPr/>
                </a:tc>
              </a:tr>
              <a:tr h="492917"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Photon PDF set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defualt</a:t>
                      </a:r>
                      <a:endParaRPr lang="en-US" sz="1600" dirty="0"/>
                    </a:p>
                  </a:txBody>
                  <a:tcPr/>
                </a:tc>
              </a:tr>
              <a:tr h="49291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Proton</a:t>
                      </a:r>
                      <a:r>
                        <a:rPr lang="en-US" sz="1600" baseline="0" dirty="0" smtClean="0"/>
                        <a:t> PDF set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CT5</a:t>
                      </a:r>
                      <a:endParaRPr lang="en-US" sz="1600" dirty="0"/>
                    </a:p>
                  </a:txBody>
                  <a:tcPr/>
                </a:tc>
              </a:tr>
              <a:tr h="432283"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US" sz="1600" b="0" i="0" u="none" strike="noStrike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evt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(million)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en-US" sz="1600" dirty="0"/>
                    </a:p>
                  </a:txBody>
                  <a:tcPr/>
                </a:tc>
              </a:tr>
              <a:tr h="432283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σ</a:t>
                      </a:r>
                      <a:r>
                        <a:rPr lang="en-US" sz="1600" baseline="0" dirty="0" smtClean="0"/>
                        <a:t> (</a:t>
                      </a:r>
                      <a:r>
                        <a:rPr lang="en-US" sz="1600" baseline="0" dirty="0" err="1" smtClean="0"/>
                        <a:t>microbarn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54.7</a:t>
                      </a:r>
                      <a:endParaRPr lang="en-US" sz="1600" dirty="0"/>
                    </a:p>
                  </a:txBody>
                  <a:tcPr/>
                </a:tc>
              </a:tr>
              <a:tr h="43228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</a:t>
                      </a:r>
                      <a:r>
                        <a:rPr lang="en-US" sz="1600" baseline="-25000" dirty="0" smtClean="0"/>
                        <a:t>int</a:t>
                      </a:r>
                      <a:r>
                        <a:rPr lang="en-US" sz="1600" baseline="0" dirty="0" smtClean="0"/>
                        <a:t>(pb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0.457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28122" y="1855896"/>
            <a:ext cx="14270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Generation: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E060-7ABD-8A49-A437-A5B6D860806E}" type="datetime1">
              <a:rPr lang="en-US" smtClean="0"/>
              <a:t>10/29/15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86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Photon structure on </a:t>
            </a:r>
            <a:br>
              <a:rPr lang="en-US" dirty="0" smtClean="0"/>
            </a:br>
            <a:r>
              <a:rPr lang="en-US" dirty="0" smtClean="0"/>
              <a:t>EIC simulations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953" y="1769505"/>
            <a:ext cx="6067627" cy="41092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48403" y="2356032"/>
            <a:ext cx="27970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Resolved photon: 10&lt;process&lt;69</a:t>
            </a:r>
          </a:p>
          <a:p>
            <a:endParaRPr lang="en-US" dirty="0"/>
          </a:p>
          <a:p>
            <a:r>
              <a:rPr lang="en-US" dirty="0" smtClean="0"/>
              <a:t>Direct photon:</a:t>
            </a:r>
          </a:p>
          <a:p>
            <a:r>
              <a:rPr lang="en-US" dirty="0" smtClean="0"/>
              <a:t>Process&gt;98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2"/>
                </a:solidFill>
              </a:rPr>
              <a:t>Separate the two types!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90D04-4F1E-2E4C-AFD2-26C3052BEC5B}" type="datetime1">
              <a:rPr lang="en-US" smtClean="0"/>
              <a:t>10/29/15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361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4" descr="eta1_eta2_new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73" y="4071666"/>
            <a:ext cx="3151188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63943" y="1721951"/>
            <a:ext cx="2125209" cy="23846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743873" y="1721951"/>
            <a:ext cx="2027549" cy="23846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495" y="288268"/>
            <a:ext cx="8575683" cy="1339850"/>
          </a:xfrm>
        </p:spPr>
        <p:txBody>
          <a:bodyPr>
            <a:normAutofit fontScale="90000"/>
          </a:bodyPr>
          <a:lstStyle/>
          <a:p>
            <a:r>
              <a:rPr lang="en-US" dirty="0"/>
              <a:t>Photon structure on </a:t>
            </a:r>
            <a:br>
              <a:rPr lang="en-US" dirty="0"/>
            </a:br>
            <a:r>
              <a:rPr lang="en-US" dirty="0"/>
              <a:t>EIC </a:t>
            </a:r>
            <a:r>
              <a:rPr lang="en-US" dirty="0" smtClean="0"/>
              <a:t>simulations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 rot="19115624">
            <a:off x="7642625" y="2591666"/>
            <a:ext cx="1109018" cy="24257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8196487">
            <a:off x="6839345" y="3299180"/>
            <a:ext cx="1109018" cy="256779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8851" y="1789135"/>
            <a:ext cx="2276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mic Sans MS"/>
                <a:cs typeface="Comic Sans MS"/>
              </a:rPr>
              <a:t>H</a:t>
            </a:r>
            <a:r>
              <a:rPr lang="en-US" sz="2800" dirty="0" smtClean="0">
                <a:latin typeface="Comic Sans MS"/>
                <a:cs typeface="Comic Sans MS"/>
              </a:rPr>
              <a:t>adron1,p</a:t>
            </a:r>
            <a:r>
              <a:rPr lang="en-US" sz="2800" baseline="-25000" dirty="0" smtClean="0">
                <a:latin typeface="Comic Sans MS"/>
                <a:cs typeface="Comic Sans MS"/>
              </a:rPr>
              <a:t>T1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18" name="Right Arrow 17"/>
          <p:cNvSpPr/>
          <p:nvPr/>
        </p:nvSpPr>
        <p:spPr>
          <a:xfrm rot="19115624">
            <a:off x="1220497" y="2475856"/>
            <a:ext cx="1109018" cy="24257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 rot="8196487">
            <a:off x="441512" y="3172750"/>
            <a:ext cx="1109018" cy="256779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902706" y="1736609"/>
            <a:ext cx="1637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/>
                <a:cs typeface="Comic Sans MS"/>
              </a:rPr>
              <a:t>Jet1,E</a:t>
            </a:r>
            <a:r>
              <a:rPr lang="en-US" sz="2800" baseline="-25000" dirty="0" smtClean="0">
                <a:latin typeface="Comic Sans MS"/>
                <a:cs typeface="Comic Sans MS"/>
              </a:rPr>
              <a:t>T1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33850" y="3598032"/>
            <a:ext cx="1637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/>
                <a:cs typeface="Comic Sans MS"/>
              </a:rPr>
              <a:t>Jet2,E</a:t>
            </a:r>
            <a:r>
              <a:rPr lang="en-US" sz="2800" baseline="-25000" dirty="0" smtClean="0">
                <a:latin typeface="Comic Sans MS"/>
                <a:cs typeface="Comic Sans MS"/>
              </a:rPr>
              <a:t>T2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89152" y="1656656"/>
            <a:ext cx="20488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9C5238"/>
                </a:solidFill>
                <a:cs typeface="Comic Sans MS"/>
              </a:rPr>
              <a:t>Dihadron</a:t>
            </a:r>
            <a:r>
              <a:rPr lang="en-US" dirty="0" smtClean="0">
                <a:solidFill>
                  <a:srgbClr val="9C5238"/>
                </a:solidFill>
                <a:cs typeface="Comic Sans MS"/>
              </a:rPr>
              <a:t>:</a:t>
            </a:r>
          </a:p>
          <a:p>
            <a:endParaRPr lang="en-US" dirty="0">
              <a:cs typeface="Comic Sans MS"/>
            </a:endParaRPr>
          </a:p>
          <a:p>
            <a:r>
              <a:rPr lang="en-US" dirty="0" smtClean="0">
                <a:cs typeface="Comic Sans MS"/>
              </a:rPr>
              <a:t>Collection:</a:t>
            </a:r>
          </a:p>
          <a:p>
            <a:r>
              <a:rPr lang="en-US" dirty="0" smtClean="0">
                <a:cs typeface="Comic Sans MS"/>
              </a:rPr>
              <a:t>1.Two </a:t>
            </a:r>
            <a:r>
              <a:rPr lang="en-US" dirty="0">
                <a:cs typeface="Comic Sans MS"/>
              </a:rPr>
              <a:t>highest </a:t>
            </a:r>
            <a:r>
              <a:rPr lang="en-US" dirty="0" err="1">
                <a:cs typeface="Comic Sans MS"/>
              </a:rPr>
              <a:t>p</a:t>
            </a:r>
            <a:r>
              <a:rPr lang="en-US" baseline="-25000" dirty="0" err="1">
                <a:cs typeface="Comic Sans MS"/>
              </a:rPr>
              <a:t>T</a:t>
            </a:r>
            <a:endParaRPr lang="en-US" dirty="0">
              <a:cs typeface="Comic Sans MS"/>
            </a:endParaRPr>
          </a:p>
          <a:p>
            <a:r>
              <a:rPr lang="en-US" dirty="0" smtClean="0">
                <a:cs typeface="Comic Sans MS"/>
              </a:rPr>
              <a:t>2.π/</a:t>
            </a:r>
            <a:r>
              <a:rPr lang="en-US" dirty="0" err="1" smtClean="0">
                <a:cs typeface="Comic Sans MS"/>
              </a:rPr>
              <a:t>κ</a:t>
            </a:r>
            <a:r>
              <a:rPr lang="en-US" dirty="0" smtClean="0">
                <a:cs typeface="Comic Sans MS"/>
              </a:rPr>
              <a:t>/</a:t>
            </a:r>
            <a:r>
              <a:rPr lang="en-US" dirty="0">
                <a:cs typeface="Comic Sans MS"/>
              </a:rPr>
              <a:t>p</a:t>
            </a:r>
            <a:endParaRPr lang="en-US" dirty="0" smtClean="0">
              <a:cs typeface="Comic Sans MS"/>
            </a:endParaRPr>
          </a:p>
          <a:p>
            <a:r>
              <a:rPr lang="en-US" dirty="0" smtClean="0">
                <a:cs typeface="Comic Sans MS"/>
              </a:rPr>
              <a:t>3.Back to back</a:t>
            </a:r>
          </a:p>
          <a:p>
            <a:r>
              <a:rPr lang="en-US" dirty="0" smtClean="0">
                <a:cs typeface="Comic Sans MS"/>
              </a:rPr>
              <a:t>4.</a:t>
            </a:r>
            <a:r>
              <a:rPr lang="en-US" dirty="0"/>
              <a:t> </a:t>
            </a:r>
            <a:r>
              <a:rPr lang="en-US" dirty="0" err="1"/>
              <a:t>p</a:t>
            </a:r>
            <a:r>
              <a:rPr lang="en-US" baseline="30000" dirty="0" err="1"/>
              <a:t>trig</a:t>
            </a:r>
            <a:r>
              <a:rPr lang="en-US" baseline="-25000" dirty="0" err="1"/>
              <a:t>T</a:t>
            </a:r>
            <a:r>
              <a:rPr lang="en-US" dirty="0"/>
              <a:t>&gt;2GeV , </a:t>
            </a:r>
            <a:r>
              <a:rPr lang="en-US" dirty="0" smtClean="0"/>
              <a:t>   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p</a:t>
            </a:r>
            <a:r>
              <a:rPr lang="en-US" baseline="30000" dirty="0" err="1" smtClean="0"/>
              <a:t>asso</a:t>
            </a:r>
            <a:r>
              <a:rPr lang="en-US" baseline="-25000" dirty="0" err="1" smtClean="0"/>
              <a:t>T</a:t>
            </a:r>
            <a:r>
              <a:rPr lang="en-US" dirty="0"/>
              <a:t>&gt;1GeV</a:t>
            </a:r>
            <a:r>
              <a:rPr lang="en-US" baseline="30000" dirty="0"/>
              <a:t> </a:t>
            </a:r>
            <a:endParaRPr lang="en-US" dirty="0"/>
          </a:p>
          <a:p>
            <a:endParaRPr lang="en-US" dirty="0">
              <a:cs typeface="Comic Sans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4985" y="3596900"/>
            <a:ext cx="2276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/>
                <a:cs typeface="Comic Sans MS"/>
              </a:rPr>
              <a:t>Hadron2,p</a:t>
            </a:r>
            <a:r>
              <a:rPr lang="en-US" sz="2800" baseline="-25000" dirty="0" smtClean="0">
                <a:latin typeface="Comic Sans MS"/>
                <a:cs typeface="Comic Sans MS"/>
              </a:rPr>
              <a:t>T2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38002" y="1680605"/>
            <a:ext cx="204885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C5238"/>
                </a:solidFill>
                <a:cs typeface="Comic Sans MS"/>
              </a:rPr>
              <a:t>Dijet:</a:t>
            </a:r>
          </a:p>
          <a:p>
            <a:endParaRPr lang="en-US" dirty="0">
              <a:cs typeface="Comic Sans MS"/>
            </a:endParaRPr>
          </a:p>
          <a:p>
            <a:r>
              <a:rPr lang="en-US" dirty="0" smtClean="0">
                <a:cs typeface="Comic Sans MS"/>
              </a:rPr>
              <a:t>Collection:</a:t>
            </a:r>
          </a:p>
          <a:p>
            <a:r>
              <a:rPr lang="en-US" dirty="0" smtClean="0">
                <a:cs typeface="Comic Sans MS"/>
              </a:rPr>
              <a:t>1.Each particle   </a:t>
            </a:r>
          </a:p>
          <a:p>
            <a:r>
              <a:rPr lang="en-US" dirty="0" err="1" smtClean="0">
                <a:cs typeface="Comic Sans MS"/>
              </a:rPr>
              <a:t>p</a:t>
            </a:r>
            <a:r>
              <a:rPr lang="en-US" baseline="-25000" dirty="0" err="1" smtClean="0">
                <a:cs typeface="Comic Sans MS"/>
              </a:rPr>
              <a:t>T</a:t>
            </a:r>
            <a:r>
              <a:rPr lang="en-US" dirty="0" smtClean="0">
                <a:cs typeface="Comic Sans MS"/>
              </a:rPr>
              <a:t>&gt;250MeV in jet</a:t>
            </a:r>
          </a:p>
          <a:p>
            <a:r>
              <a:rPr lang="en-US" dirty="0" smtClean="0">
                <a:cs typeface="Comic Sans MS"/>
              </a:rPr>
              <a:t>2.Two highest </a:t>
            </a:r>
            <a:r>
              <a:rPr lang="en-US" dirty="0" err="1" smtClean="0">
                <a:cs typeface="Comic Sans MS"/>
              </a:rPr>
              <a:t>p</a:t>
            </a:r>
            <a:r>
              <a:rPr lang="en-US" baseline="-25000" dirty="0" err="1" smtClean="0">
                <a:cs typeface="Comic Sans MS"/>
              </a:rPr>
              <a:t>T</a:t>
            </a:r>
            <a:endParaRPr lang="en-US" dirty="0" smtClean="0">
              <a:cs typeface="Comic Sans MS"/>
            </a:endParaRPr>
          </a:p>
          <a:p>
            <a:r>
              <a:rPr lang="en-US" dirty="0" smtClean="0">
                <a:cs typeface="Comic Sans MS"/>
              </a:rPr>
              <a:t>3.</a:t>
            </a:r>
            <a:r>
              <a:rPr lang="en-US" dirty="0">
                <a:cs typeface="Comic Sans MS"/>
              </a:rPr>
              <a:t>B</a:t>
            </a:r>
            <a:r>
              <a:rPr lang="en-US" dirty="0" smtClean="0">
                <a:cs typeface="Comic Sans MS"/>
              </a:rPr>
              <a:t>ack to back</a:t>
            </a:r>
          </a:p>
          <a:p>
            <a:r>
              <a:rPr lang="en-US" dirty="0" smtClean="0">
                <a:cs typeface="Comic Sans MS"/>
              </a:rPr>
              <a:t>4.</a:t>
            </a:r>
            <a:r>
              <a:rPr lang="en-US" dirty="0"/>
              <a:t> </a:t>
            </a:r>
            <a:r>
              <a:rPr lang="en-US" dirty="0" err="1"/>
              <a:t>p</a:t>
            </a:r>
            <a:r>
              <a:rPr lang="en-US" baseline="30000" dirty="0" err="1"/>
              <a:t>trig</a:t>
            </a:r>
            <a:r>
              <a:rPr lang="en-US" baseline="-25000" dirty="0" err="1"/>
              <a:t>T</a:t>
            </a:r>
            <a:r>
              <a:rPr lang="en-US" dirty="0" smtClean="0"/>
              <a:t>&gt;5GeV 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    </a:t>
            </a:r>
            <a:r>
              <a:rPr lang="en-US" dirty="0" err="1" smtClean="0"/>
              <a:t>p</a:t>
            </a:r>
            <a:r>
              <a:rPr lang="en-US" baseline="30000" dirty="0" err="1" smtClean="0"/>
              <a:t>asso</a:t>
            </a:r>
            <a:r>
              <a:rPr lang="en-US" baseline="-25000" dirty="0" err="1" smtClean="0"/>
              <a:t>T</a:t>
            </a:r>
            <a:r>
              <a:rPr lang="en-US" dirty="0" smtClean="0"/>
              <a:t>&gt;4.5GeV</a:t>
            </a:r>
            <a:r>
              <a:rPr lang="en-US" baseline="30000" dirty="0" smtClean="0"/>
              <a:t> </a:t>
            </a:r>
            <a:endParaRPr lang="en-US" dirty="0"/>
          </a:p>
          <a:p>
            <a:endParaRPr lang="en-US" dirty="0">
              <a:cs typeface="Comic Sans M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8851" y="1684831"/>
            <a:ext cx="4127486" cy="452431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>
              <a:ln>
                <a:solidFill>
                  <a:srgbClr val="000000"/>
                </a:solidFill>
              </a:ln>
            </a:endParaRPr>
          </a:p>
          <a:p>
            <a:endParaRPr lang="en-US" dirty="0">
              <a:ln>
                <a:solidFill>
                  <a:srgbClr val="000000"/>
                </a:solidFill>
              </a:ln>
            </a:endParaRPr>
          </a:p>
          <a:p>
            <a:endParaRPr lang="en-US" dirty="0" smtClean="0">
              <a:ln>
                <a:solidFill>
                  <a:srgbClr val="000000"/>
                </a:solidFill>
              </a:ln>
            </a:endParaRPr>
          </a:p>
          <a:p>
            <a:endParaRPr lang="en-US" dirty="0">
              <a:ln>
                <a:solidFill>
                  <a:srgbClr val="000000"/>
                </a:solidFill>
              </a:ln>
            </a:endParaRPr>
          </a:p>
          <a:p>
            <a:endParaRPr lang="en-US" dirty="0" smtClean="0">
              <a:ln>
                <a:solidFill>
                  <a:srgbClr val="000000"/>
                </a:solidFill>
              </a:ln>
            </a:endParaRPr>
          </a:p>
          <a:p>
            <a:endParaRPr lang="en-US" dirty="0">
              <a:ln>
                <a:solidFill>
                  <a:srgbClr val="000000"/>
                </a:solidFill>
              </a:ln>
            </a:endParaRPr>
          </a:p>
          <a:p>
            <a:endParaRPr lang="en-US" dirty="0" smtClean="0">
              <a:ln>
                <a:solidFill>
                  <a:srgbClr val="000000"/>
                </a:solidFill>
              </a:ln>
            </a:endParaRPr>
          </a:p>
          <a:p>
            <a:endParaRPr lang="en-US" dirty="0">
              <a:ln>
                <a:solidFill>
                  <a:srgbClr val="000000"/>
                </a:solidFill>
              </a:ln>
            </a:endParaRPr>
          </a:p>
          <a:p>
            <a:endParaRPr lang="en-US" dirty="0" smtClean="0">
              <a:ln>
                <a:solidFill>
                  <a:srgbClr val="000000"/>
                </a:solidFill>
              </a:ln>
            </a:endParaRPr>
          </a:p>
          <a:p>
            <a:endParaRPr lang="en-US" dirty="0">
              <a:ln>
                <a:solidFill>
                  <a:srgbClr val="000000"/>
                </a:solidFill>
              </a:ln>
            </a:endParaRPr>
          </a:p>
          <a:p>
            <a:endParaRPr lang="en-US" dirty="0" smtClean="0">
              <a:ln>
                <a:solidFill>
                  <a:srgbClr val="000000"/>
                </a:solidFill>
              </a:ln>
            </a:endParaRPr>
          </a:p>
          <a:p>
            <a:endParaRPr lang="en-US" dirty="0">
              <a:ln>
                <a:solidFill>
                  <a:srgbClr val="000000"/>
                </a:solidFill>
              </a:ln>
            </a:endParaRPr>
          </a:p>
          <a:p>
            <a:endParaRPr lang="en-US" dirty="0" smtClean="0">
              <a:ln>
                <a:solidFill>
                  <a:srgbClr val="000000"/>
                </a:solidFill>
              </a:ln>
            </a:endParaRPr>
          </a:p>
          <a:p>
            <a:endParaRPr lang="en-US" dirty="0">
              <a:ln>
                <a:solidFill>
                  <a:srgbClr val="000000"/>
                </a:solidFill>
              </a:ln>
            </a:endParaRPr>
          </a:p>
          <a:p>
            <a:endParaRPr lang="en-US" dirty="0" smtClean="0">
              <a:ln>
                <a:solidFill>
                  <a:srgbClr val="000000"/>
                </a:solidFill>
              </a:ln>
            </a:endParaRPr>
          </a:p>
          <a:p>
            <a:endParaRPr lang="en-US" dirty="0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80130" y="1680605"/>
            <a:ext cx="4127486" cy="452431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>
              <a:ln>
                <a:solidFill>
                  <a:srgbClr val="000000"/>
                </a:solidFill>
              </a:ln>
            </a:endParaRPr>
          </a:p>
          <a:p>
            <a:endParaRPr lang="en-US" dirty="0">
              <a:ln>
                <a:solidFill>
                  <a:srgbClr val="000000"/>
                </a:solidFill>
              </a:ln>
            </a:endParaRPr>
          </a:p>
          <a:p>
            <a:endParaRPr lang="en-US" dirty="0" smtClean="0">
              <a:ln>
                <a:solidFill>
                  <a:srgbClr val="000000"/>
                </a:solidFill>
              </a:ln>
            </a:endParaRPr>
          </a:p>
          <a:p>
            <a:endParaRPr lang="en-US" dirty="0">
              <a:ln>
                <a:solidFill>
                  <a:srgbClr val="000000"/>
                </a:solidFill>
              </a:ln>
            </a:endParaRPr>
          </a:p>
          <a:p>
            <a:endParaRPr lang="en-US" dirty="0" smtClean="0">
              <a:ln>
                <a:solidFill>
                  <a:srgbClr val="000000"/>
                </a:solidFill>
              </a:ln>
            </a:endParaRPr>
          </a:p>
          <a:p>
            <a:endParaRPr lang="en-US" dirty="0">
              <a:ln>
                <a:solidFill>
                  <a:srgbClr val="000000"/>
                </a:solidFill>
              </a:ln>
            </a:endParaRPr>
          </a:p>
          <a:p>
            <a:endParaRPr lang="en-US" dirty="0" smtClean="0">
              <a:ln>
                <a:solidFill>
                  <a:srgbClr val="000000"/>
                </a:solidFill>
              </a:ln>
            </a:endParaRPr>
          </a:p>
          <a:p>
            <a:endParaRPr lang="en-US" dirty="0">
              <a:ln>
                <a:solidFill>
                  <a:srgbClr val="000000"/>
                </a:solidFill>
              </a:ln>
            </a:endParaRPr>
          </a:p>
          <a:p>
            <a:endParaRPr lang="en-US" dirty="0" smtClean="0">
              <a:ln>
                <a:solidFill>
                  <a:srgbClr val="000000"/>
                </a:solidFill>
              </a:ln>
            </a:endParaRPr>
          </a:p>
          <a:p>
            <a:endParaRPr lang="en-US" dirty="0">
              <a:ln>
                <a:solidFill>
                  <a:srgbClr val="000000"/>
                </a:solidFill>
              </a:ln>
            </a:endParaRPr>
          </a:p>
          <a:p>
            <a:endParaRPr lang="en-US" dirty="0" smtClean="0">
              <a:ln>
                <a:solidFill>
                  <a:srgbClr val="000000"/>
                </a:solidFill>
              </a:ln>
            </a:endParaRPr>
          </a:p>
          <a:p>
            <a:endParaRPr lang="en-US" dirty="0">
              <a:ln>
                <a:solidFill>
                  <a:srgbClr val="000000"/>
                </a:solidFill>
              </a:ln>
            </a:endParaRPr>
          </a:p>
          <a:p>
            <a:endParaRPr lang="en-US" dirty="0" smtClean="0">
              <a:ln>
                <a:solidFill>
                  <a:srgbClr val="000000"/>
                </a:solidFill>
              </a:ln>
            </a:endParaRPr>
          </a:p>
          <a:p>
            <a:endParaRPr lang="en-US" dirty="0">
              <a:ln>
                <a:solidFill>
                  <a:srgbClr val="000000"/>
                </a:solidFill>
              </a:ln>
            </a:endParaRPr>
          </a:p>
          <a:p>
            <a:endParaRPr lang="en-US" dirty="0" smtClean="0">
              <a:ln>
                <a:solidFill>
                  <a:srgbClr val="000000"/>
                </a:solidFill>
              </a:ln>
            </a:endParaRPr>
          </a:p>
          <a:p>
            <a:endParaRPr lang="en-US" dirty="0">
              <a:ln>
                <a:solidFill>
                  <a:srgbClr val="000000"/>
                </a:solidFill>
              </a:ln>
            </a:endParaRPr>
          </a:p>
        </p:txBody>
      </p:sp>
      <p:pic>
        <p:nvPicPr>
          <p:cNvPr id="9" name="Picture 8" descr="EIC_jets_eta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872" y="4241979"/>
            <a:ext cx="2874414" cy="194669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BFFC-F858-3043-81B0-640AA91F2A4E}" type="datetime1">
              <a:rPr lang="en-US" smtClean="0"/>
              <a:t>10/29/15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035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3405</TotalTime>
  <Words>580</Words>
  <Application>Microsoft Macintosh PowerPoint</Application>
  <PresentationFormat>On-screen Show (4:3)</PresentationFormat>
  <Paragraphs>185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Capital</vt:lpstr>
      <vt:lpstr>Studying Photon structure at EIC</vt:lpstr>
      <vt:lpstr>Outline</vt:lpstr>
      <vt:lpstr>Former work on photon structure</vt:lpstr>
      <vt:lpstr>Photon PDF test(dijet method)</vt:lpstr>
      <vt:lpstr>PowerPoint Presentation</vt:lpstr>
      <vt:lpstr>Photon PDF test(dijet method)</vt:lpstr>
      <vt:lpstr>Photon structure on  EIC simulations</vt:lpstr>
      <vt:lpstr>Photon structure on  EIC simulations</vt:lpstr>
      <vt:lpstr>Photon structure on  EIC simulations</vt:lpstr>
      <vt:lpstr>Separation of resolved/direct contributions</vt:lpstr>
      <vt:lpstr>Reconstruct xγ measurement </vt:lpstr>
      <vt:lpstr>Reconstruct xγ measurement </vt:lpstr>
      <vt:lpstr>Reconstruct xγ measurement </vt:lpstr>
      <vt:lpstr>Next Step</vt:lpstr>
      <vt:lpstr>Back up:Photon structure on  EIC simulations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Xiaoxuan Chu</dc:creator>
  <cp:lastModifiedBy>Xiaoxuan Chu</cp:lastModifiedBy>
  <cp:revision>99</cp:revision>
  <dcterms:created xsi:type="dcterms:W3CDTF">2015-09-08T17:47:53Z</dcterms:created>
  <dcterms:modified xsi:type="dcterms:W3CDTF">2015-10-30T02:16:52Z</dcterms:modified>
</cp:coreProperties>
</file>